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97" r:id="rId3"/>
    <p:sldId id="278" r:id="rId4"/>
    <p:sldId id="293" r:id="rId5"/>
    <p:sldId id="280" r:id="rId6"/>
    <p:sldId id="281" r:id="rId7"/>
    <p:sldId id="295" r:id="rId8"/>
    <p:sldId id="282" r:id="rId9"/>
    <p:sldId id="283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900" autoAdjust="0"/>
    <p:restoredTop sz="94660"/>
  </p:normalViewPr>
  <p:slideViewPr>
    <p:cSldViewPr>
      <p:cViewPr varScale="1">
        <p:scale>
          <a:sx n="87" d="100"/>
          <a:sy n="87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C8CA2-954F-4308-84A9-2F2787865B06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2FAE-4816-4A29-BB6B-AC6E1EC6EE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65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2FAE-4816-4A29-BB6B-AC6E1EC6EED6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841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2FAE-4816-4A29-BB6B-AC6E1EC6EED6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195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4B14-E5E8-447D-B1DD-7DFA310D10FE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C20D-814E-4EDB-BC33-316C1C222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713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4B14-E5E8-447D-B1DD-7DFA310D10FE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C20D-814E-4EDB-BC33-316C1C222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146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4B14-E5E8-447D-B1DD-7DFA310D10FE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C20D-814E-4EDB-BC33-316C1C222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212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4B14-E5E8-447D-B1DD-7DFA310D10FE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C20D-814E-4EDB-BC33-316C1C222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48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4B14-E5E8-447D-B1DD-7DFA310D10FE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C20D-814E-4EDB-BC33-316C1C222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43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4B14-E5E8-447D-B1DD-7DFA310D10FE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C20D-814E-4EDB-BC33-316C1C222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180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4B14-E5E8-447D-B1DD-7DFA310D10FE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C20D-814E-4EDB-BC33-316C1C222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09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4B14-E5E8-447D-B1DD-7DFA310D10FE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C20D-814E-4EDB-BC33-316C1C222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12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4B14-E5E8-447D-B1DD-7DFA310D10FE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C20D-814E-4EDB-BC33-316C1C222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756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4B14-E5E8-447D-B1DD-7DFA310D10FE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C20D-814E-4EDB-BC33-316C1C222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023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4B14-E5E8-447D-B1DD-7DFA310D10FE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C20D-814E-4EDB-BC33-316C1C222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611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4B14-E5E8-447D-B1DD-7DFA310D10FE}" type="datetimeFigureOut">
              <a:rPr lang="es-PE" smtClean="0"/>
              <a:t>16/06/2016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C20D-814E-4EDB-BC33-316C1C222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94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hyperlink" Target="Formatos/02-Formato%20de%20Relacion%20de%20Creaci&#243;n%20de%20Usuarios%20CNV.xlsx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Formatos/04-Modelo%20Designacion%20SUPERVISOR-nov.docx" TargetMode="External"/><Relationship Id="rId5" Type="http://schemas.openxmlformats.org/officeDocument/2006/relationships/hyperlink" Target="Formatos/01-Modelo%20Solictud%20Creac-Usuarios%20CNV.doc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hyperlink" Target="Formatos/Excel%20escaneado_Creacion%20usuario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hyperlink" Target="Formatos/02-Formato%20de%20Relacion%20de%20Baja%20de%20Usuarios%20CNV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Formatos/01-Modelo%20Solictud%20BAJA-Usuarios%20CNV.doc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hyperlink" Target="Formatos/Excel%20escaneado_Baja%20usuario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ormatos/05-Otros-Modelo%20Docum%20Correci&#243;n%20Cod%20RENAES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772816"/>
            <a:ext cx="8229600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PE" sz="5400" b="1" dirty="0"/>
              <a:t> </a:t>
            </a:r>
            <a:r>
              <a:rPr lang="es-PE" sz="5400" b="1" dirty="0" smtClean="0"/>
              <a:t>  Equipo Técnico </a:t>
            </a:r>
          </a:p>
          <a:p>
            <a:pPr marL="0" indent="0" algn="ctr">
              <a:buNone/>
            </a:pPr>
            <a:r>
              <a:rPr lang="es-PE" sz="5400" b="1" dirty="0" smtClean="0"/>
              <a:t>Mesa de Ayuda - MINSA</a:t>
            </a:r>
            <a:endParaRPr lang="es-PE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384"/>
            <a:ext cx="9144001" cy="1627584"/>
          </a:xfrm>
          <a:prstGeom prst="rect">
            <a:avLst/>
          </a:prstGeom>
        </p:spPr>
      </p:pic>
      <p:sp>
        <p:nvSpPr>
          <p:cNvPr id="6" name="AutoShape 2" descr="Resultado de imagen para equipo tecnico"/>
          <p:cNvSpPr>
            <a:spLocks noChangeAspect="1" noChangeArrowheads="1"/>
          </p:cNvSpPr>
          <p:nvPr/>
        </p:nvSpPr>
        <p:spPr bwMode="auto">
          <a:xfrm>
            <a:off x="971600" y="4869160"/>
            <a:ext cx="1512168" cy="15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10" y="3685254"/>
            <a:ext cx="4303730" cy="29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384"/>
            <a:ext cx="9144001" cy="16275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09106"/>
            <a:ext cx="4788024" cy="5248894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525285"/>
            <a:ext cx="4283968" cy="4328456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774710"/>
            <a:ext cx="428396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384"/>
            <a:ext cx="9144001" cy="11521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32136"/>
            <a:ext cx="4893161" cy="17928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2336"/>
            <a:ext cx="4499992" cy="36650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940" y="6577137"/>
            <a:ext cx="1241277" cy="2808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1467345"/>
            <a:ext cx="1990725" cy="6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redondeado 8"/>
          <p:cNvSpPr/>
          <p:nvPr/>
        </p:nvSpPr>
        <p:spPr>
          <a:xfrm>
            <a:off x="5580112" y="1209127"/>
            <a:ext cx="2736304" cy="121175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" name="Conector recto de flecha 10"/>
          <p:cNvCxnSpPr>
            <a:stCxn id="2" idx="3"/>
          </p:cNvCxnSpPr>
          <p:nvPr/>
        </p:nvCxnSpPr>
        <p:spPr>
          <a:xfrm flipV="1">
            <a:off x="4893160" y="1815006"/>
            <a:ext cx="614944" cy="2135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632" y="4581128"/>
            <a:ext cx="3556818" cy="1745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7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384"/>
            <a:ext cx="9144001" cy="1627584"/>
          </a:xfrm>
          <a:prstGeom prst="rect">
            <a:avLst/>
          </a:prstGeom>
        </p:spPr>
      </p:pic>
      <p:pic>
        <p:nvPicPr>
          <p:cNvPr id="5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1250"/>
            <a:ext cx="6696744" cy="498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3356992"/>
            <a:ext cx="7772400" cy="1470025"/>
          </a:xfrm>
        </p:spPr>
        <p:txBody>
          <a:bodyPr>
            <a:noAutofit/>
          </a:bodyPr>
          <a:lstStyle/>
          <a:p>
            <a:r>
              <a:rPr lang="es-PE" b="1" dirty="0" smtClean="0"/>
              <a:t>MUCHAS GRACIAS. </a:t>
            </a:r>
            <a:br>
              <a:rPr lang="es-PE" b="1" dirty="0" smtClean="0"/>
            </a:b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3192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772816"/>
            <a:ext cx="8229600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PE" sz="5400" b="1" dirty="0"/>
              <a:t> </a:t>
            </a:r>
            <a:r>
              <a:rPr lang="es-PE" sz="5400" b="1" dirty="0" smtClean="0"/>
              <a:t>  TEMARIO: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PE" sz="4000" dirty="0" smtClean="0"/>
              <a:t>  Modelos de documentos y   formatos para acceso al Sistema CNV.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PE" sz="4000" dirty="0" smtClean="0"/>
              <a:t>  Desbloqueo de usuarios en el Sistema CNV</a:t>
            </a:r>
            <a:endParaRPr lang="es-PE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384"/>
            <a:ext cx="9144001" cy="1627584"/>
          </a:xfrm>
          <a:prstGeom prst="rect">
            <a:avLst/>
          </a:prstGeom>
        </p:spPr>
      </p:pic>
      <p:sp>
        <p:nvSpPr>
          <p:cNvPr id="6" name="AutoShape 2" descr="Resultado de imagen para equipo tecnico"/>
          <p:cNvSpPr>
            <a:spLocks noChangeAspect="1" noChangeArrowheads="1"/>
          </p:cNvSpPr>
          <p:nvPr/>
        </p:nvSpPr>
        <p:spPr bwMode="auto">
          <a:xfrm>
            <a:off x="971600" y="4869160"/>
            <a:ext cx="1512168" cy="15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2807"/>
            <a:ext cx="2088232" cy="20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533251"/>
            <a:ext cx="8229600" cy="23762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s-PE" sz="4000" b="1" dirty="0" smtClean="0"/>
              <a:t>Solicitud de Creaci</a:t>
            </a:r>
            <a:r>
              <a:rPr lang="es-PE" sz="4000" b="1" dirty="0"/>
              <a:t>ó</a:t>
            </a:r>
            <a:r>
              <a:rPr lang="es-PE" sz="4000" b="1" dirty="0" smtClean="0"/>
              <a:t>n de Usuario</a:t>
            </a:r>
            <a:endParaRPr lang="es-PE" sz="3600" b="1" dirty="0" smtClean="0"/>
          </a:p>
          <a:p>
            <a:pPr marL="0" indent="0">
              <a:buNone/>
            </a:pPr>
            <a:r>
              <a:rPr lang="es-PE" b="1" dirty="0" smtClean="0"/>
              <a:t>   </a:t>
            </a:r>
          </a:p>
          <a:p>
            <a:pPr marL="0" indent="0">
              <a:buNone/>
            </a:pPr>
            <a:r>
              <a:rPr lang="es-PE" b="1" dirty="0"/>
              <a:t> </a:t>
            </a:r>
            <a:r>
              <a:rPr lang="es-PE" b="1" dirty="0" smtClean="0"/>
              <a:t>  </a:t>
            </a:r>
            <a:r>
              <a:rPr lang="es-PE" i="1" dirty="0" smtClean="0"/>
              <a:t>1.1	 Formato de Oficio de solicitud.   </a:t>
            </a:r>
          </a:p>
          <a:p>
            <a:pPr marL="0" indent="0">
              <a:buNone/>
            </a:pPr>
            <a:r>
              <a:rPr lang="es-PE" i="1" dirty="0" smtClean="0"/>
              <a:t>   1.2   Archivo Excel (.</a:t>
            </a:r>
            <a:r>
              <a:rPr lang="es-PE" i="1" dirty="0" err="1" smtClean="0"/>
              <a:t>xls</a:t>
            </a:r>
            <a:r>
              <a:rPr lang="es-PE" i="1" dirty="0" smtClean="0"/>
              <a:t>)</a:t>
            </a:r>
          </a:p>
          <a:p>
            <a:pPr marL="0" indent="0">
              <a:buNone/>
            </a:pPr>
            <a:r>
              <a:rPr lang="es-PE" i="1" dirty="0" smtClean="0"/>
              <a:t>   1.3	 Formato Excel, sellado y firmado. </a:t>
            </a:r>
          </a:p>
          <a:p>
            <a:pPr marL="0" indent="0">
              <a:buNone/>
            </a:pPr>
            <a:r>
              <a:rPr lang="es-PE" i="1" dirty="0" smtClean="0"/>
              <a:t>   1.4	 Designación a supervisor</a:t>
            </a:r>
            <a:r>
              <a:rPr lang="es-PE" dirty="0" smtClean="0"/>
              <a:t>. </a:t>
            </a:r>
          </a:p>
          <a:p>
            <a:pPr marL="0" indent="0">
              <a:buNone/>
            </a:pPr>
            <a:endParaRPr lang="es-PE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7384"/>
            <a:ext cx="9144001" cy="16275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27341"/>
            <a:ext cx="3275856" cy="1989067"/>
          </a:xfrm>
          <a:prstGeom prst="rect">
            <a:avLst/>
          </a:prstGeom>
        </p:spPr>
      </p:pic>
      <p:pic>
        <p:nvPicPr>
          <p:cNvPr id="5" name="Imagen 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5470149"/>
            <a:ext cx="500114" cy="596290"/>
          </a:xfrm>
          <a:prstGeom prst="rect">
            <a:avLst/>
          </a:prstGeom>
        </p:spPr>
      </p:pic>
      <p:pic>
        <p:nvPicPr>
          <p:cNvPr id="6" name="Imagen 5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380" y="5474238"/>
            <a:ext cx="447301" cy="592201"/>
          </a:xfrm>
          <a:prstGeom prst="rect">
            <a:avLst/>
          </a:prstGeom>
        </p:spPr>
      </p:pic>
      <p:pic>
        <p:nvPicPr>
          <p:cNvPr id="7" name="Imagen 6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3024" y="5470149"/>
            <a:ext cx="447105" cy="606786"/>
          </a:xfrm>
          <a:prstGeom prst="rect">
            <a:avLst/>
          </a:prstGeom>
        </p:spPr>
      </p:pic>
      <p:pic>
        <p:nvPicPr>
          <p:cNvPr id="8" name="Imagen 7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5472" y="5470149"/>
            <a:ext cx="455823" cy="5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533251"/>
            <a:ext cx="8229600" cy="2376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4000" b="1" dirty="0" smtClean="0"/>
              <a:t>2.	Solicitud de Baja de Usuario</a:t>
            </a:r>
            <a:endParaRPr lang="es-PE" sz="3600" b="1" dirty="0" smtClean="0"/>
          </a:p>
          <a:p>
            <a:pPr marL="0" indent="0">
              <a:buNone/>
            </a:pPr>
            <a:r>
              <a:rPr lang="es-PE" b="1" dirty="0" smtClean="0"/>
              <a:t>   </a:t>
            </a:r>
          </a:p>
          <a:p>
            <a:pPr marL="0" indent="0">
              <a:buNone/>
            </a:pPr>
            <a:r>
              <a:rPr lang="es-PE" b="1" dirty="0"/>
              <a:t> </a:t>
            </a:r>
            <a:r>
              <a:rPr lang="es-PE" b="1" dirty="0" smtClean="0"/>
              <a:t>  </a:t>
            </a:r>
            <a:r>
              <a:rPr lang="es-PE" i="1" dirty="0"/>
              <a:t>2</a:t>
            </a:r>
            <a:r>
              <a:rPr lang="es-PE" i="1" dirty="0" smtClean="0"/>
              <a:t>.1	 Formato de Oficio de solicitud.   </a:t>
            </a:r>
          </a:p>
          <a:p>
            <a:pPr marL="0" indent="0">
              <a:buNone/>
            </a:pPr>
            <a:r>
              <a:rPr lang="es-PE" i="1" dirty="0" smtClean="0"/>
              <a:t>   2.2   Archivo Excel (.</a:t>
            </a:r>
            <a:r>
              <a:rPr lang="es-PE" i="1" dirty="0" err="1" smtClean="0"/>
              <a:t>xls</a:t>
            </a:r>
            <a:r>
              <a:rPr lang="es-PE" i="1" dirty="0" smtClean="0"/>
              <a:t>)</a:t>
            </a:r>
          </a:p>
          <a:p>
            <a:pPr marL="0" indent="0">
              <a:buNone/>
            </a:pPr>
            <a:r>
              <a:rPr lang="es-PE" i="1" dirty="0" smtClean="0"/>
              <a:t>   2.3	 Formato Excel, sellado y firmado. </a:t>
            </a:r>
          </a:p>
          <a:p>
            <a:pPr marL="0" indent="0">
              <a:buNone/>
            </a:pPr>
            <a:r>
              <a:rPr lang="es-PE" dirty="0" smtClean="0"/>
              <a:t>   </a:t>
            </a:r>
          </a:p>
          <a:p>
            <a:pPr marL="0" indent="0">
              <a:buNone/>
            </a:pPr>
            <a:endParaRPr lang="es-PE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7384"/>
            <a:ext cx="9144001" cy="16275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27341"/>
            <a:ext cx="3275856" cy="1989067"/>
          </a:xfrm>
          <a:prstGeom prst="rect">
            <a:avLst/>
          </a:prstGeom>
        </p:spPr>
      </p:pic>
      <p:pic>
        <p:nvPicPr>
          <p:cNvPr id="5" name="Imagen 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5470149"/>
            <a:ext cx="500114" cy="596290"/>
          </a:xfrm>
          <a:prstGeom prst="rect">
            <a:avLst/>
          </a:prstGeom>
        </p:spPr>
      </p:pic>
      <p:pic>
        <p:nvPicPr>
          <p:cNvPr id="6" name="Imagen 5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380" y="5474238"/>
            <a:ext cx="447301" cy="592201"/>
          </a:xfrm>
          <a:prstGeom prst="rect">
            <a:avLst/>
          </a:prstGeom>
        </p:spPr>
      </p:pic>
      <p:pic>
        <p:nvPicPr>
          <p:cNvPr id="7" name="Imagen 6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3024" y="5470149"/>
            <a:ext cx="447105" cy="6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4104456"/>
          </a:xfrm>
        </p:spPr>
        <p:txBody>
          <a:bodyPr>
            <a:normAutofit fontScale="40000" lnSpcReduction="20000"/>
          </a:bodyPr>
          <a:lstStyle/>
          <a:p>
            <a:pPr marL="514350" indent="-514350" algn="ctr">
              <a:buAutoNum type="arabicPeriod" startAt="3"/>
            </a:pPr>
            <a:r>
              <a:rPr lang="es-PE" sz="8000" b="1" dirty="0" smtClean="0"/>
              <a:t>Solicitud de Corrección de código de local de Establecimiento.</a:t>
            </a:r>
          </a:p>
          <a:p>
            <a:pPr marL="0" indent="0">
              <a:buNone/>
            </a:pPr>
            <a:endParaRPr lang="es-PE" b="1" dirty="0" smtClean="0"/>
          </a:p>
          <a:p>
            <a:pPr marL="0" indent="0" algn="just">
              <a:buNone/>
            </a:pPr>
            <a:endParaRPr lang="es-PE" sz="5100" i="1" dirty="0" smtClean="0"/>
          </a:p>
          <a:p>
            <a:pPr marL="0" indent="0" algn="just">
              <a:buNone/>
            </a:pPr>
            <a:r>
              <a:rPr lang="es-PE" sz="6000" i="1" dirty="0" smtClean="0"/>
              <a:t>Se </a:t>
            </a:r>
            <a:r>
              <a:rPr lang="es-PE" sz="6000" i="1" dirty="0"/>
              <a:t>realiza cuando se ha cometido un error por el usuario al registrar un certificado CNV en otro establecimiento que no sea el asignado al usuario </a:t>
            </a:r>
            <a:endParaRPr lang="es-PE" sz="6000" dirty="0"/>
          </a:p>
          <a:p>
            <a:pPr marL="0" indent="0" algn="just">
              <a:buNone/>
            </a:pPr>
            <a:endParaRPr lang="es-PE" sz="6000" dirty="0"/>
          </a:p>
          <a:p>
            <a:pPr marL="0" indent="0" algn="just">
              <a:buNone/>
            </a:pPr>
            <a:r>
              <a:rPr lang="es-PE" sz="6000" i="1" dirty="0" smtClean="0"/>
              <a:t>    3.1</a:t>
            </a:r>
            <a:r>
              <a:rPr lang="es-PE" sz="6000" i="1" dirty="0"/>
              <a:t> </a:t>
            </a:r>
            <a:r>
              <a:rPr lang="es-PE" sz="6000" i="1" dirty="0" smtClean="0"/>
              <a:t>Documento </a:t>
            </a:r>
            <a:r>
              <a:rPr lang="es-PE" sz="6000" i="1" dirty="0"/>
              <a:t>de corrección de código de EE.SS “detallando” exactamente los motivos del error </a:t>
            </a:r>
            <a:r>
              <a:rPr lang="es-PE" sz="6000" dirty="0" smtClean="0"/>
              <a:t>. </a:t>
            </a:r>
            <a:r>
              <a:rPr lang="es-PE" sz="6000" i="1" dirty="0" smtClean="0"/>
              <a:t>Deberá </a:t>
            </a:r>
            <a:r>
              <a:rPr lang="es-PE" sz="6000" i="1" dirty="0"/>
              <a:t>encontrarse con la firma y sello del Jefe del Establecimiento.</a:t>
            </a:r>
            <a:endParaRPr lang="es-PE" sz="6000" dirty="0"/>
          </a:p>
          <a:p>
            <a:pPr marL="0" indent="0">
              <a:buNone/>
            </a:pPr>
            <a:endParaRPr lang="es-PE" b="1" dirty="0"/>
          </a:p>
          <a:p>
            <a:pPr marL="0" indent="0">
              <a:buNone/>
            </a:pPr>
            <a:endParaRPr lang="es-PE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384"/>
            <a:ext cx="9144001" cy="1627584"/>
          </a:xfrm>
          <a:prstGeom prst="rect">
            <a:avLst/>
          </a:prstGeom>
        </p:spPr>
      </p:pic>
      <p:pic>
        <p:nvPicPr>
          <p:cNvPr id="2" name="Imagen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5291509"/>
            <a:ext cx="12763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384"/>
            <a:ext cx="9144001" cy="1627584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640960" cy="2880320"/>
          </a:xfrm>
        </p:spPr>
        <p:txBody>
          <a:bodyPr/>
          <a:lstStyle/>
          <a:p>
            <a:r>
              <a:rPr lang="es-PE" b="1" dirty="0" smtClean="0">
                <a:solidFill>
                  <a:schemeClr val="tx1"/>
                </a:solidFill>
              </a:rPr>
              <a:t>4.	Solicitud </a:t>
            </a:r>
            <a:r>
              <a:rPr lang="es-PE" b="1" dirty="0">
                <a:solidFill>
                  <a:schemeClr val="tx1"/>
                </a:solidFill>
              </a:rPr>
              <a:t>de </a:t>
            </a:r>
            <a:r>
              <a:rPr lang="es-PE" b="1" dirty="0" smtClean="0">
                <a:solidFill>
                  <a:schemeClr val="tx1"/>
                </a:solidFill>
              </a:rPr>
              <a:t>Desbloqueo </a:t>
            </a:r>
            <a:r>
              <a:rPr lang="es-PE" b="1" dirty="0">
                <a:solidFill>
                  <a:schemeClr val="tx1"/>
                </a:solidFill>
              </a:rPr>
              <a:t>de Usuario</a:t>
            </a:r>
            <a:endParaRPr lang="es-PE" sz="2800" b="1" dirty="0">
              <a:solidFill>
                <a:schemeClr val="tx1"/>
              </a:solidFill>
            </a:endParaRPr>
          </a:p>
          <a:p>
            <a:pPr algn="just"/>
            <a:endParaRPr lang="es-PE" dirty="0"/>
          </a:p>
          <a:p>
            <a:pPr algn="just"/>
            <a:r>
              <a:rPr lang="es-PE" i="1" dirty="0" smtClean="0">
                <a:solidFill>
                  <a:schemeClr val="tx1"/>
                </a:solidFill>
              </a:rPr>
              <a:t>La </a:t>
            </a:r>
            <a:r>
              <a:rPr lang="es-PE" i="1" dirty="0">
                <a:solidFill>
                  <a:schemeClr val="tx1"/>
                </a:solidFill>
              </a:rPr>
              <a:t>solicitud de desbloqueo solo es </a:t>
            </a:r>
            <a:r>
              <a:rPr lang="es-PE" i="1" dirty="0" smtClean="0">
                <a:solidFill>
                  <a:schemeClr val="tx1"/>
                </a:solidFill>
              </a:rPr>
              <a:t>atendido </a:t>
            </a:r>
            <a:r>
              <a:rPr lang="es-PE" i="1" dirty="0" smtClean="0">
                <a:solidFill>
                  <a:schemeClr val="tx1"/>
                </a:solidFill>
              </a:rPr>
              <a:t>al profesional que se encuentra registrado en el  </a:t>
            </a:r>
            <a:r>
              <a:rPr lang="es-PE" i="1" dirty="0">
                <a:solidFill>
                  <a:schemeClr val="tx1"/>
                </a:solidFill>
              </a:rPr>
              <a:t>Sistema </a:t>
            </a:r>
            <a:r>
              <a:rPr lang="es-PE" i="1" dirty="0" smtClean="0">
                <a:solidFill>
                  <a:schemeClr val="tx1"/>
                </a:solidFill>
              </a:rPr>
              <a:t>CNV. 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39117"/>
            <a:ext cx="2664296" cy="261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384"/>
            <a:ext cx="9144001" cy="1627584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928992" cy="2880320"/>
          </a:xfrm>
        </p:spPr>
        <p:txBody>
          <a:bodyPr>
            <a:normAutofit fontScale="70000" lnSpcReduction="20000"/>
          </a:bodyPr>
          <a:lstStyle/>
          <a:p>
            <a:r>
              <a:rPr lang="es-PE" sz="4200" b="1" dirty="0">
                <a:solidFill>
                  <a:schemeClr val="tx1"/>
                </a:solidFill>
              </a:rPr>
              <a:t>Razones de bloqueo de Acceso al Sistema </a:t>
            </a:r>
            <a:r>
              <a:rPr lang="es-PE" sz="4200" b="1" dirty="0" smtClean="0">
                <a:solidFill>
                  <a:schemeClr val="tx1"/>
                </a:solidFill>
              </a:rPr>
              <a:t>CNV:</a:t>
            </a:r>
            <a:endParaRPr lang="es-PE" sz="4200" dirty="0">
              <a:solidFill>
                <a:schemeClr val="tx1"/>
              </a:solidFill>
            </a:endParaRPr>
          </a:p>
          <a:p>
            <a:endParaRPr lang="es-PE" i="1" dirty="0">
              <a:solidFill>
                <a:schemeClr val="tx1"/>
              </a:solidFill>
            </a:endParaRPr>
          </a:p>
          <a:p>
            <a:pPr algn="just"/>
            <a:r>
              <a:rPr lang="es-PE" i="1" dirty="0" smtClean="0">
                <a:solidFill>
                  <a:schemeClr val="tx1"/>
                </a:solidFill>
              </a:rPr>
              <a:t>Ocurre </a:t>
            </a:r>
            <a:r>
              <a:rPr lang="es-PE" i="1" dirty="0">
                <a:solidFill>
                  <a:schemeClr val="tx1"/>
                </a:solidFill>
              </a:rPr>
              <a:t>por las siguientes razones : </a:t>
            </a:r>
            <a:endParaRPr lang="es-PE" i="1" dirty="0" smtClean="0">
              <a:solidFill>
                <a:schemeClr val="tx1"/>
              </a:solidFill>
            </a:endParaRPr>
          </a:p>
          <a:p>
            <a:pPr algn="just"/>
            <a:endParaRPr lang="es-PE" dirty="0">
              <a:solidFill>
                <a:schemeClr val="tx1"/>
              </a:solidFill>
            </a:endParaRPr>
          </a:p>
          <a:p>
            <a:pPr algn="just"/>
            <a:r>
              <a:rPr lang="es-PE" i="1" dirty="0">
                <a:solidFill>
                  <a:schemeClr val="tx1"/>
                </a:solidFill>
              </a:rPr>
              <a:t>a</a:t>
            </a:r>
            <a:r>
              <a:rPr lang="es-PE" i="1" dirty="0" smtClean="0">
                <a:solidFill>
                  <a:schemeClr val="tx1"/>
                </a:solidFill>
              </a:rPr>
              <a:t>.</a:t>
            </a:r>
            <a:r>
              <a:rPr lang="es-PE" i="1" dirty="0">
                <a:solidFill>
                  <a:schemeClr val="tx1"/>
                </a:solidFill>
              </a:rPr>
              <a:t>     </a:t>
            </a:r>
            <a:r>
              <a:rPr lang="es-PE" i="1" dirty="0" smtClean="0">
                <a:solidFill>
                  <a:schemeClr val="tx1"/>
                </a:solidFill>
              </a:rPr>
              <a:t>Error </a:t>
            </a:r>
            <a:r>
              <a:rPr lang="es-PE" i="1" dirty="0">
                <a:solidFill>
                  <a:schemeClr val="tx1"/>
                </a:solidFill>
              </a:rPr>
              <a:t>de tipeo y reintento errado.</a:t>
            </a:r>
            <a:endParaRPr lang="es-PE" dirty="0">
              <a:solidFill>
                <a:schemeClr val="tx1"/>
              </a:solidFill>
            </a:endParaRPr>
          </a:p>
          <a:p>
            <a:pPr algn="just"/>
            <a:r>
              <a:rPr lang="es-PE" i="1" dirty="0">
                <a:solidFill>
                  <a:schemeClr val="tx1"/>
                </a:solidFill>
              </a:rPr>
              <a:t>b</a:t>
            </a:r>
            <a:r>
              <a:rPr lang="es-PE" i="1" dirty="0" smtClean="0">
                <a:solidFill>
                  <a:schemeClr val="tx1"/>
                </a:solidFill>
              </a:rPr>
              <a:t>.</a:t>
            </a:r>
            <a:r>
              <a:rPr lang="es-PE" i="1" dirty="0">
                <a:solidFill>
                  <a:schemeClr val="tx1"/>
                </a:solidFill>
              </a:rPr>
              <a:t>     </a:t>
            </a:r>
            <a:r>
              <a:rPr lang="es-PE" i="1" dirty="0" smtClean="0">
                <a:solidFill>
                  <a:schemeClr val="tx1"/>
                </a:solidFill>
              </a:rPr>
              <a:t>Dejar </a:t>
            </a:r>
            <a:r>
              <a:rPr lang="es-PE" i="1" dirty="0">
                <a:solidFill>
                  <a:schemeClr val="tx1"/>
                </a:solidFill>
              </a:rPr>
              <a:t>de usar su acceso al Sistema</a:t>
            </a:r>
            <a:endParaRPr lang="es-PE" dirty="0">
              <a:solidFill>
                <a:schemeClr val="tx1"/>
              </a:solidFill>
            </a:endParaRPr>
          </a:p>
          <a:p>
            <a:pPr algn="just"/>
            <a:r>
              <a:rPr lang="es-PE" i="1" dirty="0">
                <a:solidFill>
                  <a:schemeClr val="tx1"/>
                </a:solidFill>
              </a:rPr>
              <a:t>c</a:t>
            </a:r>
            <a:r>
              <a:rPr lang="es-PE" i="1" dirty="0" smtClean="0">
                <a:solidFill>
                  <a:schemeClr val="tx1"/>
                </a:solidFill>
              </a:rPr>
              <a:t>.</a:t>
            </a:r>
            <a:r>
              <a:rPr lang="es-PE" i="1" dirty="0">
                <a:solidFill>
                  <a:schemeClr val="tx1"/>
                </a:solidFill>
              </a:rPr>
              <a:t>   </a:t>
            </a:r>
            <a:r>
              <a:rPr lang="es-PE" i="1" dirty="0" smtClean="0">
                <a:solidFill>
                  <a:schemeClr val="tx1"/>
                </a:solidFill>
              </a:rPr>
              <a:t>Cada </a:t>
            </a:r>
            <a:r>
              <a:rPr lang="es-PE" i="1" dirty="0">
                <a:solidFill>
                  <a:schemeClr val="tx1"/>
                </a:solidFill>
              </a:rPr>
              <a:t>90 días el sistema solicitará cambiar la clave de no </a:t>
            </a:r>
            <a:r>
              <a:rPr lang="es-PE" i="1" dirty="0" smtClean="0">
                <a:solidFill>
                  <a:schemeClr val="tx1"/>
                </a:solidFill>
              </a:rPr>
              <a:t>  atender </a:t>
            </a:r>
            <a:r>
              <a:rPr lang="es-PE" i="1" dirty="0">
                <a:solidFill>
                  <a:schemeClr val="tx1"/>
                </a:solidFill>
              </a:rPr>
              <a:t>lo solicitado se bloqueará. 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norfipc.com/img/articulos/bloquear-paginas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3284984" cy="247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384"/>
            <a:ext cx="9144001" cy="15121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0" y="2060849"/>
            <a:ext cx="4400676" cy="4797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251520" y="141451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Página del Ministerio de Salud</a:t>
            </a:r>
          </a:p>
          <a:p>
            <a:pPr algn="ctr"/>
            <a:r>
              <a:rPr lang="es-PE" b="1" dirty="0" smtClean="0"/>
              <a:t>www.minsa.gob.pe</a:t>
            </a:r>
            <a:endParaRPr lang="es-PE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75" y="1726535"/>
            <a:ext cx="2933298" cy="47187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redondeado 6"/>
          <p:cNvSpPr/>
          <p:nvPr/>
        </p:nvSpPr>
        <p:spPr>
          <a:xfrm>
            <a:off x="5962207" y="5239757"/>
            <a:ext cx="2088232" cy="36004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4238803" y="4653136"/>
            <a:ext cx="1080120" cy="11521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5508104" y="1556792"/>
            <a:ext cx="3456384" cy="5184575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redondeado 11"/>
          <p:cNvSpPr/>
          <p:nvPr/>
        </p:nvSpPr>
        <p:spPr>
          <a:xfrm>
            <a:off x="3203848" y="4797152"/>
            <a:ext cx="1034956" cy="1648167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19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384"/>
            <a:ext cx="9144001" cy="13681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8" y="1340768"/>
            <a:ext cx="4045226" cy="5517232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202" y="2348880"/>
            <a:ext cx="4391025" cy="168558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ángulo redondeado 5"/>
          <p:cNvSpPr/>
          <p:nvPr/>
        </p:nvSpPr>
        <p:spPr>
          <a:xfrm>
            <a:off x="2843808" y="5805264"/>
            <a:ext cx="1152128" cy="28803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4052510" y="4221088"/>
            <a:ext cx="2319690" cy="1728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1025</TotalTime>
  <Words>95</Words>
  <Application>Microsoft Office PowerPoint</Application>
  <PresentationFormat>Presentación en pantalla (4:3)</PresentationFormat>
  <Paragraphs>38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Centro de Informacion</cp:lastModifiedBy>
  <cp:revision>65</cp:revision>
  <dcterms:created xsi:type="dcterms:W3CDTF">2016-03-28T03:04:35Z</dcterms:created>
  <dcterms:modified xsi:type="dcterms:W3CDTF">2016-06-16T12:29:16Z</dcterms:modified>
</cp:coreProperties>
</file>